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9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84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913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61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2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3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88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84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22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10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D03E-7921-42C9-9412-97E73901E8F6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88C8-388B-4A19-A6CC-E45CD42185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76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03758DD9-58EA-4481-BA73-9B696DD7D4DF}"/>
              </a:ext>
            </a:extLst>
          </p:cNvPr>
          <p:cNvSpPr txBox="1">
            <a:spLocks/>
          </p:cNvSpPr>
          <p:nvPr/>
        </p:nvSpPr>
        <p:spPr>
          <a:xfrm>
            <a:off x="746739" y="574988"/>
            <a:ext cx="6486203" cy="69249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lang="ko-KR" altLang="en-US" sz="2650" kern="1200" dirty="0">
                <a:solidFill>
                  <a:schemeClr val="bg1"/>
                </a:solidFill>
                <a:latin typeface="Noto Sans Korean Light" panose="020B0300000000000000" pitchFamily="34" charset="-127"/>
                <a:ea typeface="Noto Sans Korean Light" panose="020B0300000000000000" pitchFamily="34" charset="-127"/>
                <a:cs typeface="+mn-cs"/>
              </a:defRPr>
            </a:lvl1pPr>
          </a:lstStyle>
          <a:p>
            <a:r>
              <a:rPr lang="ko-KR" altLang="en-US" sz="28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두산 큐레이터 워크샵 전시기획 공모 기획서</a:t>
            </a: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A77CCBD6-6749-45D5-97CB-D86E9B6EBA26}"/>
              </a:ext>
            </a:extLst>
          </p:cNvPr>
          <p:cNvSpPr txBox="1">
            <a:spLocks/>
          </p:cNvSpPr>
          <p:nvPr/>
        </p:nvSpPr>
        <p:spPr>
          <a:xfrm>
            <a:off x="746739" y="1766045"/>
            <a:ext cx="4999638" cy="8473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50" rtl="0" eaLnBrk="1" latinLnBrk="1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kumimoji="1" lang="ko-Kore-KR" altLang="en-US" sz="1650" kern="1200" dirty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742950" rtl="0" eaLnBrk="1" latinLnBrk="1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400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전시명</a:t>
            </a:r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기획자</a:t>
            </a:r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제출일</a:t>
            </a:r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5C5A6B8-01F7-4135-AE55-35B480B12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418" y="4964200"/>
            <a:ext cx="2475262" cy="164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9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1">
            <a:extLst>
              <a:ext uri="{FF2B5EF4-FFF2-40B4-BE49-F238E27FC236}">
                <a16:creationId xmlns:a16="http://schemas.microsoft.com/office/drawing/2014/main" id="{BD5072FE-02A7-47E6-BF8D-2A27AEE18D09}"/>
              </a:ext>
            </a:extLst>
          </p:cNvPr>
          <p:cNvSpPr txBox="1">
            <a:spLocks/>
          </p:cNvSpPr>
          <p:nvPr/>
        </p:nvSpPr>
        <p:spPr>
          <a:xfrm>
            <a:off x="451529" y="1401558"/>
            <a:ext cx="3704860" cy="2027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Tx/>
              <a:buAutoNum type="arabicPeriod"/>
            </a:pP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전시개요</a:t>
            </a:r>
            <a:endParaRPr lang="en-US" altLang="ko-KR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기획의도</a:t>
            </a:r>
            <a:endParaRPr lang="en-US" altLang="ko-KR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참여작가 및 선정배경</a:t>
            </a:r>
            <a:endParaRPr lang="en-US" altLang="ko-KR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작품설치 계획</a:t>
            </a:r>
            <a:endParaRPr lang="en-US" altLang="ko-KR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진행일정 계획</a:t>
            </a:r>
            <a:endParaRPr lang="en-US" altLang="ko-KR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예산</a:t>
            </a:r>
            <a:r>
              <a:rPr lang="en-US" altLang="ko-KR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25,000,000</a:t>
            </a:r>
            <a:r>
              <a:rPr lang="ko-KR" altLang="en-US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원</a:t>
            </a:r>
            <a:r>
              <a:rPr lang="en-US" altLang="ko-KR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 </a:t>
            </a:r>
            <a:endParaRPr lang="ko-KR" altLang="en-US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  <a:p>
            <a:pPr>
              <a:lnSpc>
                <a:spcPct val="200000"/>
              </a:lnSpc>
            </a:pPr>
            <a:endParaRPr lang="ko-KR" altLang="en-US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</p:txBody>
      </p:sp>
      <p:sp>
        <p:nvSpPr>
          <p:cNvPr id="5" name="제목 2">
            <a:extLst>
              <a:ext uri="{FF2B5EF4-FFF2-40B4-BE49-F238E27FC236}">
                <a16:creationId xmlns:a16="http://schemas.microsoft.com/office/drawing/2014/main" id="{EAFC3113-F646-4D2A-BE90-6EF89A715E13}"/>
              </a:ext>
            </a:extLst>
          </p:cNvPr>
          <p:cNvSpPr txBox="1">
            <a:spLocks/>
          </p:cNvSpPr>
          <p:nvPr/>
        </p:nvSpPr>
        <p:spPr>
          <a:xfrm>
            <a:off x="451529" y="583324"/>
            <a:ext cx="6050871" cy="461665"/>
          </a:xfrm>
          <a:prstGeom prst="rect">
            <a:avLst/>
          </a:prstGeom>
        </p:spPr>
        <p:txBody>
          <a:bodyPr lIns="72000" tIns="36000" rIns="72000" bIns="36000" anchor="ctr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ko-Kore-KR" altLang="en-US" sz="1800" b="0" i="0" kern="1200" dirty="0">
                <a:solidFill>
                  <a:srgbClr val="0860B5"/>
                </a:solidFill>
                <a:latin typeface="Noto Sans Korean Regular" panose="020B0500000000000000" pitchFamily="34" charset="-128"/>
                <a:ea typeface="Noto Sans Korean Regular" panose="020B0500000000000000" pitchFamily="34" charset="-128"/>
                <a:cs typeface="+mn-cs"/>
              </a:defRPr>
            </a:lvl1pPr>
          </a:lstStyle>
          <a:p>
            <a:r>
              <a:rPr lang="ko-KR" altLang="en-US" dirty="0">
                <a:solidFill>
                  <a:srgbClr val="005EB8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목차</a:t>
            </a:r>
            <a:endParaRPr lang="en-US" dirty="0">
              <a:solidFill>
                <a:srgbClr val="005EB8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315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981191-2AD7-45A7-8EFC-E387023F62F5}"/>
              </a:ext>
            </a:extLst>
          </p:cNvPr>
          <p:cNvSpPr txBox="1">
            <a:spLocks/>
          </p:cNvSpPr>
          <p:nvPr/>
        </p:nvSpPr>
        <p:spPr>
          <a:xfrm>
            <a:off x="379307" y="474959"/>
            <a:ext cx="9367308" cy="461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1. </a:t>
            </a: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전시개요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D91087-F516-4A54-A6B0-20A30C05162F}"/>
              </a:ext>
            </a:extLst>
          </p:cNvPr>
          <p:cNvSpPr txBox="1">
            <a:spLocks/>
          </p:cNvSpPr>
          <p:nvPr/>
        </p:nvSpPr>
        <p:spPr>
          <a:xfrm>
            <a:off x="379307" y="936625"/>
            <a:ext cx="9367308" cy="2925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전시제목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전시장소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두산갤러리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전시기간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2025. 7~8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월 중 약 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1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개월 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(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예정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참여작가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00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명 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(</a:t>
            </a:r>
            <a:r>
              <a:rPr lang="ko-KR" altLang="en-US" sz="1000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ㅇㅇㅇ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, </a:t>
            </a:r>
            <a:r>
              <a:rPr lang="ko-KR" altLang="en-US" sz="1000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ㅇㅇㅇ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, </a:t>
            </a:r>
            <a:r>
              <a:rPr lang="ko-KR" altLang="en-US" sz="1000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ㅇㅇㅇ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전시작품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00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점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부대행사 및 기타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</a:t>
            </a:r>
            <a:r>
              <a:rPr lang="ko-KR" altLang="en-US" sz="1000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행사명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 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(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일정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) </a:t>
            </a: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혹은 없음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전시예산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: </a:t>
            </a:r>
            <a:r>
              <a:rPr lang="en-US" altLang="ko-KR" sz="1000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₩</a:t>
            </a:r>
            <a:r>
              <a:rPr lang="en-US" altLang="ko-KR" sz="10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25,000,000 </a:t>
            </a:r>
          </a:p>
          <a:p>
            <a:pPr>
              <a:lnSpc>
                <a:spcPct val="150000"/>
              </a:lnSpc>
            </a:pPr>
            <a:endParaRPr lang="ko-KR" altLang="en-US" sz="1000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278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981191-2AD7-45A7-8EFC-E387023F62F5}"/>
              </a:ext>
            </a:extLst>
          </p:cNvPr>
          <p:cNvSpPr txBox="1">
            <a:spLocks/>
          </p:cNvSpPr>
          <p:nvPr/>
        </p:nvSpPr>
        <p:spPr>
          <a:xfrm>
            <a:off x="379307" y="474959"/>
            <a:ext cx="9367308" cy="461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2. </a:t>
            </a: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기획의도  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*이 전시를 기획하게 된 의도에 대하여 아래에 </a:t>
            </a:r>
            <a:r>
              <a:rPr lang="en-US" altLang="ko-KR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12P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로 서술바랍니다</a:t>
            </a:r>
            <a:r>
              <a:rPr lang="en-US" altLang="ko-KR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. 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부족할 시에는 페이지 추가</a:t>
            </a:r>
            <a:endParaRPr lang="ko-KR" altLang="en-US" sz="1400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555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981191-2AD7-45A7-8EFC-E387023F62F5}"/>
              </a:ext>
            </a:extLst>
          </p:cNvPr>
          <p:cNvSpPr txBox="1">
            <a:spLocks/>
          </p:cNvSpPr>
          <p:nvPr/>
        </p:nvSpPr>
        <p:spPr>
          <a:xfrm>
            <a:off x="379307" y="474959"/>
            <a:ext cx="9367308" cy="461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3. </a:t>
            </a: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참여작가 및 선정 배경 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*</a:t>
            </a:r>
            <a:r>
              <a:rPr lang="ko-KR" altLang="en-US" sz="1100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작가별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 선정 배경 및 소개를 아래에 </a:t>
            </a:r>
            <a:r>
              <a:rPr lang="en-US" altLang="ko-KR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12P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로 서술바랍니다</a:t>
            </a:r>
            <a:r>
              <a:rPr lang="en-US" altLang="ko-KR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. 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부족할 시에는 페이지 추가</a:t>
            </a:r>
            <a:endParaRPr lang="ko-KR" altLang="en-US" sz="1400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67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981191-2AD7-45A7-8EFC-E387023F62F5}"/>
              </a:ext>
            </a:extLst>
          </p:cNvPr>
          <p:cNvSpPr txBox="1">
            <a:spLocks/>
          </p:cNvSpPr>
          <p:nvPr/>
        </p:nvSpPr>
        <p:spPr>
          <a:xfrm>
            <a:off x="379307" y="474959"/>
            <a:ext cx="9367308" cy="461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4. </a:t>
            </a: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작품설치 계획 </a:t>
            </a:r>
            <a:r>
              <a:rPr lang="ko-KR" altLang="en-US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*아래 도면에 작품 설치 계획을 표기하기 바랍니다</a:t>
            </a:r>
            <a:r>
              <a:rPr lang="en-US" altLang="ko-KR" sz="11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. </a:t>
            </a:r>
            <a:endParaRPr lang="ko-KR" altLang="en-US" sz="1400" dirty="0">
              <a:solidFill>
                <a:srgbClr val="0070C0"/>
              </a:solidFill>
              <a:latin typeface="Noto Sans KR" panose="020B0500000000000000" pitchFamily="34" charset="-127"/>
              <a:ea typeface="Noto Sans KR" panose="020B0500000000000000" pitchFamily="34" charset="-12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381445-2776-4DF0-B713-89E30CAE4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5" b="4377"/>
          <a:stretch/>
        </p:blipFill>
        <p:spPr bwMode="auto">
          <a:xfrm>
            <a:off x="1077705" y="914401"/>
            <a:ext cx="7496279" cy="567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00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981191-2AD7-45A7-8EFC-E387023F62F5}"/>
              </a:ext>
            </a:extLst>
          </p:cNvPr>
          <p:cNvSpPr txBox="1">
            <a:spLocks/>
          </p:cNvSpPr>
          <p:nvPr/>
        </p:nvSpPr>
        <p:spPr>
          <a:xfrm>
            <a:off x="379307" y="474959"/>
            <a:ext cx="9367308" cy="461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5. </a:t>
            </a: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진행 일정 계획</a:t>
            </a:r>
          </a:p>
        </p:txBody>
      </p:sp>
      <p:graphicFrame>
        <p:nvGraphicFramePr>
          <p:cNvPr id="3" name="표 7">
            <a:extLst>
              <a:ext uri="{FF2B5EF4-FFF2-40B4-BE49-F238E27FC236}">
                <a16:creationId xmlns:a16="http://schemas.microsoft.com/office/drawing/2014/main" id="{087F2323-CA87-4BBC-82C8-9A68F9601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245346"/>
              </p:ext>
            </p:extLst>
          </p:nvPr>
        </p:nvGraphicFramePr>
        <p:xfrm>
          <a:off x="484756" y="887200"/>
          <a:ext cx="9055029" cy="5398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197">
                  <a:extLst>
                    <a:ext uri="{9D8B030D-6E8A-4147-A177-3AD203B41FA5}">
                      <a16:colId xmlns:a16="http://schemas.microsoft.com/office/drawing/2014/main" val="307006553"/>
                    </a:ext>
                  </a:extLst>
                </a:gridCol>
                <a:gridCol w="4560012">
                  <a:extLst>
                    <a:ext uri="{9D8B030D-6E8A-4147-A177-3AD203B41FA5}">
                      <a16:colId xmlns:a16="http://schemas.microsoft.com/office/drawing/2014/main" val="1718899561"/>
                    </a:ext>
                  </a:extLst>
                </a:gridCol>
                <a:gridCol w="2249820">
                  <a:extLst>
                    <a:ext uri="{9D8B030D-6E8A-4147-A177-3AD203B41FA5}">
                      <a16:colId xmlns:a16="http://schemas.microsoft.com/office/drawing/2014/main" val="2428677826"/>
                    </a:ext>
                  </a:extLst>
                </a:gridCol>
              </a:tblGrid>
              <a:tr h="37414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일정</a:t>
                      </a: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내용</a:t>
                      </a: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비고</a:t>
                      </a: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846514221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1829331242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383592441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4206230272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44786804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107865091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324174536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623856582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459007722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755450297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0699" marR="120699" marT="60349" marB="60349"/>
                </a:tc>
                <a:extLst>
                  <a:ext uri="{0D108BD9-81ED-4DB2-BD59-A6C34878D82A}">
                    <a16:rowId xmlns:a16="http://schemas.microsoft.com/office/drawing/2014/main" val="370857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57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981191-2AD7-45A7-8EFC-E387023F62F5}"/>
              </a:ext>
            </a:extLst>
          </p:cNvPr>
          <p:cNvSpPr txBox="1">
            <a:spLocks/>
          </p:cNvSpPr>
          <p:nvPr/>
        </p:nvSpPr>
        <p:spPr>
          <a:xfrm>
            <a:off x="379307" y="474959"/>
            <a:ext cx="9367308" cy="461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6. </a:t>
            </a:r>
            <a:r>
              <a:rPr lang="ko-KR" altLang="en-US" sz="1400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</a:rPr>
              <a:t>예산 계획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C339D068-9A27-4B61-92F9-B76F565D6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94649"/>
              </p:ext>
            </p:extLst>
          </p:nvPr>
        </p:nvGraphicFramePr>
        <p:xfrm>
          <a:off x="476955" y="1058331"/>
          <a:ext cx="8996328" cy="102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578">
                  <a:extLst>
                    <a:ext uri="{9D8B030D-6E8A-4147-A177-3AD203B41FA5}">
                      <a16:colId xmlns:a16="http://schemas.microsoft.com/office/drawing/2014/main" val="1574219581"/>
                    </a:ext>
                  </a:extLst>
                </a:gridCol>
                <a:gridCol w="4269222">
                  <a:extLst>
                    <a:ext uri="{9D8B030D-6E8A-4147-A177-3AD203B41FA5}">
                      <a16:colId xmlns:a16="http://schemas.microsoft.com/office/drawing/2014/main" val="893658625"/>
                    </a:ext>
                  </a:extLst>
                </a:gridCol>
                <a:gridCol w="1296201">
                  <a:extLst>
                    <a:ext uri="{9D8B030D-6E8A-4147-A177-3AD203B41FA5}">
                      <a16:colId xmlns:a16="http://schemas.microsoft.com/office/drawing/2014/main" val="2230878000"/>
                    </a:ext>
                  </a:extLst>
                </a:gridCol>
                <a:gridCol w="1503327">
                  <a:extLst>
                    <a:ext uri="{9D8B030D-6E8A-4147-A177-3AD203B41FA5}">
                      <a16:colId xmlns:a16="http://schemas.microsoft.com/office/drawing/2014/main" val="336762099"/>
                    </a:ext>
                  </a:extLst>
                </a:gridCol>
              </a:tblGrid>
              <a:tr h="3091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항 목</a:t>
                      </a: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내 용</a:t>
                      </a: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금 액</a:t>
                      </a: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비고</a:t>
                      </a:r>
                    </a:p>
                  </a:txBody>
                  <a:tcPr marL="124565" marR="124565" marT="62282" marB="62282"/>
                </a:tc>
                <a:extLst>
                  <a:ext uri="{0D108BD9-81ED-4DB2-BD59-A6C34878D82A}">
                    <a16:rowId xmlns:a16="http://schemas.microsoft.com/office/drawing/2014/main" val="3646673631"/>
                  </a:ext>
                </a:extLst>
              </a:tr>
              <a:tr h="3603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*항목</a:t>
                      </a:r>
                      <a:r>
                        <a:rPr lang="en-US" altLang="ko-KR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, </a:t>
                      </a:r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내용별로 칸을 추가하여 작성해주세요</a:t>
                      </a:r>
                      <a:r>
                        <a:rPr lang="en-US" altLang="ko-KR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. </a:t>
                      </a: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4565" marR="124565" marT="62282" marB="62282"/>
                </a:tc>
                <a:extLst>
                  <a:ext uri="{0D108BD9-81ED-4DB2-BD59-A6C34878D82A}">
                    <a16:rowId xmlns:a16="http://schemas.microsoft.com/office/drawing/2014/main" val="2602981452"/>
                  </a:ext>
                </a:extLst>
              </a:tr>
              <a:tr h="36031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합 계</a:t>
                      </a:r>
                    </a:p>
                  </a:txBody>
                  <a:tcPr marL="124565" marR="124565" marT="62282" marB="62282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25,000,000</a:t>
                      </a:r>
                      <a:r>
                        <a:rPr lang="ko-KR" altLang="en-US" sz="1100" dirty="0">
                          <a:latin typeface="Noto Sans KR" panose="020B0500000000000000" pitchFamily="34" charset="-127"/>
                          <a:ea typeface="Noto Sans KR" panose="020B0500000000000000" pitchFamily="34" charset="-127"/>
                        </a:rPr>
                        <a:t>원</a:t>
                      </a:r>
                    </a:p>
                  </a:txBody>
                  <a:tcPr marL="124565" marR="124565" marT="62282" marB="62282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Noto Sans KR" panose="020B0500000000000000" pitchFamily="34" charset="-127"/>
                        <a:ea typeface="Noto Sans KR" panose="020B0500000000000000" pitchFamily="34" charset="-127"/>
                      </a:endParaRPr>
                    </a:p>
                  </a:txBody>
                  <a:tcPr marL="124565" marR="124565" marT="62282" marB="62282"/>
                </a:tc>
                <a:extLst>
                  <a:ext uri="{0D108BD9-81ED-4DB2-BD59-A6C34878D82A}">
                    <a16:rowId xmlns:a16="http://schemas.microsoft.com/office/drawing/2014/main" val="3532107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12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160</Words>
  <Application>Microsoft Office PowerPoint</Application>
  <PresentationFormat>A4 용지(210x297mm)</PresentationFormat>
  <Paragraphs>34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Noto Sans KR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장혜정(Hyejung Jang) 과장 두산연강재단</dc:creator>
  <cp:lastModifiedBy>유진영(Jinyoung You) 큐레이터 두산연강재단</cp:lastModifiedBy>
  <cp:revision>4</cp:revision>
  <dcterms:created xsi:type="dcterms:W3CDTF">2022-12-21T06:11:18Z</dcterms:created>
  <dcterms:modified xsi:type="dcterms:W3CDTF">2024-01-30T00:55:08Z</dcterms:modified>
</cp:coreProperties>
</file>